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4"/>
  </p:sldMasterIdLst>
  <p:sldIdLst>
    <p:sldId id="256" r:id="rId5"/>
    <p:sldId id="283" r:id="rId6"/>
    <p:sldId id="275" r:id="rId7"/>
    <p:sldId id="284" r:id="rId8"/>
    <p:sldId id="281" r:id="rId9"/>
    <p:sldId id="285" r:id="rId10"/>
    <p:sldId id="260" r:id="rId11"/>
    <p:sldId id="258" r:id="rId12"/>
    <p:sldId id="282" r:id="rId13"/>
    <p:sldId id="257" r:id="rId14"/>
    <p:sldId id="259" r:id="rId15"/>
    <p:sldId id="261" r:id="rId16"/>
    <p:sldId id="262" r:id="rId17"/>
    <p:sldId id="263" r:id="rId18"/>
    <p:sldId id="264" r:id="rId19"/>
    <p:sldId id="265" r:id="rId20"/>
    <p:sldId id="270" r:id="rId21"/>
    <p:sldId id="271" r:id="rId22"/>
    <p:sldId id="272" r:id="rId23"/>
    <p:sldId id="266" r:id="rId24"/>
    <p:sldId id="267" r:id="rId25"/>
    <p:sldId id="268" r:id="rId26"/>
    <p:sldId id="276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ECABC3-7D32-4C42-BF46-7451772CCE1F}" v="453" dt="2020-09-02T08:04:02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73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4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96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9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9/2/2020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08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4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924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7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6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2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57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6" r:id="rId5"/>
    <p:sldLayoutId id="2147483750" r:id="rId6"/>
    <p:sldLayoutId id="2147483751" r:id="rId7"/>
    <p:sldLayoutId id="2147483752" r:id="rId8"/>
    <p:sldLayoutId id="2147483755" r:id="rId9"/>
    <p:sldLayoutId id="2147483753" r:id="rId10"/>
    <p:sldLayoutId id="2147483754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27781-95C3-4BF6-B840-EA366D63A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0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1CCB1-0D68-44E3-B5A2-C3301B35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2574" y="1272209"/>
            <a:ext cx="5147826" cy="4839241"/>
            <a:chOff x="6892268" y="1497535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CC700D5-9809-43F4-89D5-7DBBCB0D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97148" y="1733385"/>
              <a:ext cx="4588058" cy="4141760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163242-6303-46DC-BAC1-2A204F061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139134" y="1901498"/>
              <a:ext cx="4245803" cy="3840480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5C4C40-D70E-4C4F-B228-98A0A613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892268" y="1497535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0A420D0-175E-478F-9C36-1558240EE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7887" y="2149022"/>
            <a:ext cx="4160367" cy="125311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s-EC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AC6B17-B2A8-465D-9F18-982920971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2785" y="3267322"/>
            <a:ext cx="3247403" cy="885190"/>
          </a:xfrm>
        </p:spPr>
        <p:txBody>
          <a:bodyPr anchor="t">
            <a:normAutofit fontScale="70000" lnSpcReduction="20000"/>
          </a:bodyPr>
          <a:lstStyle/>
          <a:p>
            <a:pPr algn="ctr"/>
            <a:r>
              <a:rPr lang="es-EC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TLMG1022</a:t>
            </a:r>
            <a:br>
              <a:rPr lang="es-EC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C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Administración de sistemas y servicios de red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A7740B-E2B1-4036-AFFC-59D20A4E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91" y="243037"/>
            <a:ext cx="4374390" cy="814048"/>
          </a:xfrm>
          <a:prstGeom prst="rect">
            <a:avLst/>
          </a:prstGeom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F936AC69-FC7A-4240-9254-8DCD647C3D5D}"/>
              </a:ext>
            </a:extLst>
          </p:cNvPr>
          <p:cNvSpPr txBox="1">
            <a:spLocks/>
          </p:cNvSpPr>
          <p:nvPr/>
        </p:nvSpPr>
        <p:spPr>
          <a:xfrm>
            <a:off x="276591" y="4791468"/>
            <a:ext cx="2456881" cy="814048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C" sz="1600" dirty="0">
                <a:solidFill>
                  <a:schemeClr val="accent6">
                    <a:lumMod val="75000"/>
                  </a:schemeClr>
                </a:solidFill>
                <a:latin typeface="Modern Love Grunge" panose="04070805081005020601" pitchFamily="82" charset="0"/>
              </a:rPr>
              <a:t>Integrantes de grupo: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E2B4F0F8-FABE-4F20-8BEA-68AD090067A8}"/>
              </a:ext>
            </a:extLst>
          </p:cNvPr>
          <p:cNvSpPr txBox="1">
            <a:spLocks/>
          </p:cNvSpPr>
          <p:nvPr/>
        </p:nvSpPr>
        <p:spPr>
          <a:xfrm>
            <a:off x="276591" y="5519625"/>
            <a:ext cx="2377592" cy="1095338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C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Kevin Blum</a:t>
            </a:r>
            <a:br>
              <a:rPr lang="es-EC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C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Darwin Borja</a:t>
            </a:r>
            <a:br>
              <a:rPr lang="es-EC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C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Marina </a:t>
            </a:r>
            <a:r>
              <a:rPr lang="es-EC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Toala</a:t>
            </a:r>
            <a:br>
              <a:rPr lang="es-EC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C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Marcelo Silva</a:t>
            </a:r>
          </a:p>
        </p:txBody>
      </p:sp>
    </p:spTree>
    <p:extLst>
      <p:ext uri="{BB962C8B-B14F-4D97-AF65-F5344CB8AC3E}">
        <p14:creationId xmlns:p14="http://schemas.microsoft.com/office/powerpoint/2010/main" val="410520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2" y="232918"/>
            <a:ext cx="9961255" cy="824095"/>
          </a:xfrm>
        </p:spPr>
        <p:txBody>
          <a:bodyPr/>
          <a:lstStyle/>
          <a:p>
            <a:pPr algn="ctr"/>
            <a:r>
              <a:rPr lang="es-EC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Creación del esquema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720A09-3379-406C-8F2F-12EC9E27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32" y="1183472"/>
            <a:ext cx="9700734" cy="48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2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Ingreso de datos al esquema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6B22EF-BE8E-4314-8604-7FF0EC2D9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36" y="937247"/>
            <a:ext cx="9930248" cy="54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XAMPP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E1FFE4-7258-4124-8A6E-1F6D07D1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05" y="1015068"/>
            <a:ext cx="7893185" cy="51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50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9E2C708D-CE2A-418C-B933-DB98AC866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114"/>
          <a:stretch/>
        </p:blipFill>
        <p:spPr>
          <a:xfrm>
            <a:off x="1157724" y="429858"/>
            <a:ext cx="10582170" cy="595395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28A581D-1BC9-4759-AB42-F7685630E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260035"/>
            <a:ext cx="5959692" cy="3597965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CE1C1F-C9E2-4C83-BA54-D7BC5D521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406833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31C0CFE-AC9D-4032-8A9F-36B1BA171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38" y="3568843"/>
            <a:ext cx="5185263" cy="3289157"/>
          </a:xfrm>
          <a:custGeom>
            <a:avLst/>
            <a:gdLst>
              <a:gd name="connsiteX0" fmla="*/ 2789606 w 5185263"/>
              <a:gd name="connsiteY0" fmla="*/ 547 h 3289157"/>
              <a:gd name="connsiteX1" fmla="*/ 3615203 w 5185263"/>
              <a:gd name="connsiteY1" fmla="*/ 212024 h 3289157"/>
              <a:gd name="connsiteX2" fmla="*/ 4640523 w 5185263"/>
              <a:gd name="connsiteY2" fmla="*/ 1554014 h 3289157"/>
              <a:gd name="connsiteX3" fmla="*/ 4740928 w 5185263"/>
              <a:gd name="connsiteY3" fmla="*/ 1771262 h 3289157"/>
              <a:gd name="connsiteX4" fmla="*/ 5154813 w 5185263"/>
              <a:gd name="connsiteY4" fmla="*/ 2853998 h 3289157"/>
              <a:gd name="connsiteX5" fmla="*/ 5185263 w 5185263"/>
              <a:gd name="connsiteY5" fmla="*/ 3088987 h 3289157"/>
              <a:gd name="connsiteX6" fmla="*/ 5179508 w 5185263"/>
              <a:gd name="connsiteY6" fmla="*/ 3289157 h 3289157"/>
              <a:gd name="connsiteX7" fmla="*/ 106551 w 5185263"/>
              <a:gd name="connsiteY7" fmla="*/ 3289157 h 3289157"/>
              <a:gd name="connsiteX8" fmla="*/ 64243 w 5185263"/>
              <a:gd name="connsiteY8" fmla="*/ 3124220 h 3289157"/>
              <a:gd name="connsiteX9" fmla="*/ 275 w 5185263"/>
              <a:gd name="connsiteY9" fmla="*/ 2548847 h 3289157"/>
              <a:gd name="connsiteX10" fmla="*/ 221692 w 5185263"/>
              <a:gd name="connsiteY10" fmla="*/ 1451188 h 3289157"/>
              <a:gd name="connsiteX11" fmla="*/ 1011126 w 5185263"/>
              <a:gd name="connsiteY11" fmla="*/ 710513 h 3289157"/>
              <a:gd name="connsiteX12" fmla="*/ 1331439 w 5185263"/>
              <a:gd name="connsiteY12" fmla="*/ 508693 h 3289157"/>
              <a:gd name="connsiteX13" fmla="*/ 2789606 w 5185263"/>
              <a:gd name="connsiteY13" fmla="*/ 547 h 328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5263" h="3289157">
                <a:moveTo>
                  <a:pt x="2789606" y="547"/>
                </a:moveTo>
                <a:cubicBezTo>
                  <a:pt x="3064091" y="7389"/>
                  <a:pt x="3335164" y="78419"/>
                  <a:pt x="3615203" y="212024"/>
                </a:cubicBezTo>
                <a:cubicBezTo>
                  <a:pt x="4105311" y="445850"/>
                  <a:pt x="4339344" y="895220"/>
                  <a:pt x="4640523" y="1554014"/>
                </a:cubicBezTo>
                <a:cubicBezTo>
                  <a:pt x="4674166" y="1627622"/>
                  <a:pt x="4708067" y="1700661"/>
                  <a:pt x="4740928" y="1771262"/>
                </a:cubicBezTo>
                <a:cubicBezTo>
                  <a:pt x="4918908" y="2154224"/>
                  <a:pt x="5086959" y="2515945"/>
                  <a:pt x="5154813" y="2853998"/>
                </a:cubicBezTo>
                <a:cubicBezTo>
                  <a:pt x="5171032" y="2934791"/>
                  <a:pt x="5181222" y="3012769"/>
                  <a:pt x="5185263" y="3088987"/>
                </a:cubicBezTo>
                <a:lnTo>
                  <a:pt x="5179508" y="3289157"/>
                </a:lnTo>
                <a:lnTo>
                  <a:pt x="106551" y="3289157"/>
                </a:lnTo>
                <a:lnTo>
                  <a:pt x="64243" y="3124220"/>
                </a:lnTo>
                <a:cubicBezTo>
                  <a:pt x="24356" y="2932449"/>
                  <a:pt x="2942" y="2740198"/>
                  <a:pt x="275" y="2548847"/>
                </a:cubicBezTo>
                <a:cubicBezTo>
                  <a:pt x="-5129" y="2157654"/>
                  <a:pt x="69311" y="1788324"/>
                  <a:pt x="221692" y="1451188"/>
                </a:cubicBezTo>
                <a:cubicBezTo>
                  <a:pt x="375157" y="1111655"/>
                  <a:pt x="586167" y="971279"/>
                  <a:pt x="1011126" y="710513"/>
                </a:cubicBezTo>
                <a:cubicBezTo>
                  <a:pt x="1113643" y="647635"/>
                  <a:pt x="1219676" y="582554"/>
                  <a:pt x="1331439" y="508693"/>
                </a:cubicBezTo>
                <a:cubicBezTo>
                  <a:pt x="1865178" y="156035"/>
                  <a:pt x="2332131" y="-10858"/>
                  <a:pt x="2789606" y="54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35" y="4558182"/>
            <a:ext cx="459367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Uso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 de phpMyAdmin</a:t>
            </a:r>
          </a:p>
        </p:txBody>
      </p:sp>
    </p:spTree>
    <p:extLst>
      <p:ext uri="{BB962C8B-B14F-4D97-AF65-F5344CB8AC3E}">
        <p14:creationId xmlns:p14="http://schemas.microsoft.com/office/powerpoint/2010/main" val="303202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735722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Docker + </a:t>
            </a:r>
            <a:r>
              <a:rPr lang="es-EC" sz="4400" b="0" dirty="0" err="1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php</a:t>
            </a:r>
            <a:endParaRPr lang="es-EC" sz="4400" b="0" dirty="0">
              <a:solidFill>
                <a:schemeClr val="accent6">
                  <a:lumMod val="75000"/>
                </a:schemeClr>
              </a:solidFill>
              <a:latin typeface="Modern Love Caps" panose="04070805081001020A01" pitchFamily="8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A480F9-65AA-4200-9B43-44F5DF26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83" y="1799008"/>
            <a:ext cx="8993633" cy="35609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2004F-7193-46B1-A69A-DE0EDD3D4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FD96BD-3BE2-4289-B000-5327A851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335" y="2593246"/>
            <a:ext cx="7223726" cy="16715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7200" b="0" dirty="0" err="1">
                <a:solidFill>
                  <a:schemeClr val="bg1"/>
                </a:solidFill>
                <a:latin typeface="Modern Love Grunge" panose="04070805081005020601" pitchFamily="82" charset="0"/>
              </a:rPr>
              <a:t>Página</a:t>
            </a:r>
            <a:r>
              <a:rPr lang="en-US" sz="7200" b="0" dirty="0">
                <a:solidFill>
                  <a:schemeClr val="bg1"/>
                </a:solidFill>
                <a:latin typeface="Modern Love Grunge" panose="04070805081005020601" pitchFamily="82" charset="0"/>
              </a:rPr>
              <a:t> Web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082963-BFCB-4B88-A35D-65F4566FC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91" y="243037"/>
            <a:ext cx="2261351" cy="4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8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Api Google </a:t>
            </a:r>
            <a:r>
              <a:rPr lang="es-EC" sz="4400" b="0" dirty="0" err="1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Maps</a:t>
            </a:r>
            <a:endParaRPr lang="es-EC" sz="4400" b="0" dirty="0">
              <a:solidFill>
                <a:schemeClr val="accent6">
                  <a:lumMod val="75000"/>
                </a:schemeClr>
              </a:solidFill>
              <a:latin typeface="Modern Love Caps" panose="04070805081001020A01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F30F35-605A-44C6-8E07-32464B9B038E}"/>
              </a:ext>
            </a:extLst>
          </p:cNvPr>
          <p:cNvPicPr/>
          <p:nvPr/>
        </p:nvPicPr>
        <p:blipFill rotWithShape="1">
          <a:blip r:embed="rId2"/>
          <a:srcRect t="5108"/>
          <a:stretch/>
        </p:blipFill>
        <p:spPr>
          <a:xfrm>
            <a:off x="849235" y="869294"/>
            <a:ext cx="10493530" cy="56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Api Google </a:t>
            </a:r>
            <a:r>
              <a:rPr lang="es-EC" sz="4400" b="0" dirty="0" err="1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Maps</a:t>
            </a:r>
            <a:endParaRPr lang="es-EC" sz="4400" b="0" dirty="0">
              <a:solidFill>
                <a:schemeClr val="accent6">
                  <a:lumMod val="75000"/>
                </a:schemeClr>
              </a:solidFill>
              <a:latin typeface="Modern Love Caps" panose="04070805081001020A01" pitchFamily="8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E61B03-FA7F-45C0-AE82-8F1B218D84B6}"/>
              </a:ext>
            </a:extLst>
          </p:cNvPr>
          <p:cNvPicPr/>
          <p:nvPr/>
        </p:nvPicPr>
        <p:blipFill rotWithShape="1">
          <a:blip r:embed="rId2"/>
          <a:srcRect t="4943"/>
          <a:stretch/>
        </p:blipFill>
        <p:spPr>
          <a:xfrm>
            <a:off x="1115371" y="834887"/>
            <a:ext cx="10506784" cy="57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7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Api Google </a:t>
            </a:r>
            <a:r>
              <a:rPr lang="es-EC" sz="4400" b="0" dirty="0" err="1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Maps</a:t>
            </a:r>
            <a:endParaRPr lang="es-EC" sz="4400" b="0" dirty="0">
              <a:solidFill>
                <a:schemeClr val="accent6">
                  <a:lumMod val="75000"/>
                </a:schemeClr>
              </a:solidFill>
              <a:latin typeface="Modern Love Caps" panose="04070805081001020A01" pitchFamily="8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E61B03-FA7F-45C0-AE82-8F1B218D84B6}"/>
              </a:ext>
            </a:extLst>
          </p:cNvPr>
          <p:cNvPicPr/>
          <p:nvPr/>
        </p:nvPicPr>
        <p:blipFill rotWithShape="1">
          <a:blip r:embed="rId2"/>
          <a:srcRect t="4943"/>
          <a:stretch/>
        </p:blipFill>
        <p:spPr>
          <a:xfrm>
            <a:off x="1115371" y="834887"/>
            <a:ext cx="10506784" cy="57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6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Api Google </a:t>
            </a:r>
            <a:r>
              <a:rPr lang="es-EC" sz="4400" b="0" dirty="0" err="1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Maps</a:t>
            </a:r>
            <a:endParaRPr lang="es-EC" sz="4400" b="0" dirty="0">
              <a:solidFill>
                <a:schemeClr val="accent6">
                  <a:lumMod val="75000"/>
                </a:schemeClr>
              </a:solidFill>
              <a:latin typeface="Modern Love Caps" panose="04070805081001020A01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E97245-5B8E-4FD7-9B4F-596E078B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0" y="1015068"/>
            <a:ext cx="11355105" cy="435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0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5">
            <a:extLst>
              <a:ext uri="{FF2B5EF4-FFF2-40B4-BE49-F238E27FC236}">
                <a16:creationId xmlns:a16="http://schemas.microsoft.com/office/drawing/2014/main" id="{228CFD8B-38B2-41F2-854B-D1A0247B36C2}"/>
              </a:ext>
            </a:extLst>
          </p:cNvPr>
          <p:cNvSpPr txBox="1">
            <a:spLocks/>
          </p:cNvSpPr>
          <p:nvPr/>
        </p:nvSpPr>
        <p:spPr>
          <a:xfrm>
            <a:off x="838199" y="1475428"/>
            <a:ext cx="10704443" cy="231469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C" sz="1800" dirty="0"/>
              <a:t>Falta de publicidad y facilidades de búsqueda para los especialistas en servicios generales, tales como profesiones artesanales: electricistas, costureras, gasfiteros, carpinteros, entre otros. Debido a esta problemática, la falta de publicidad y los pocos recursos de búsqueda local, se creó la iniciativa de la página web para ofrecer estos servicios y permitir a la clientela una mayor facilidad de búsqueda según su sector. </a:t>
            </a:r>
            <a:endParaRPr lang="es-MX" sz="1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4CDF424-25A9-48D5-B7A7-B7E950B983C0}"/>
              </a:ext>
            </a:extLst>
          </p:cNvPr>
          <p:cNvSpPr txBox="1">
            <a:spLocks/>
          </p:cNvSpPr>
          <p:nvPr/>
        </p:nvSpPr>
        <p:spPr>
          <a:xfrm>
            <a:off x="1892161" y="-32442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dirty="0">
                <a:solidFill>
                  <a:schemeClr val="accent2">
                    <a:lumMod val="75000"/>
                  </a:schemeClr>
                </a:solidFill>
                <a:latin typeface="Modern Love Grunge" panose="04070805081005020601" pitchFamily="82" charset="0"/>
              </a:rPr>
              <a:t>Problemática</a:t>
            </a:r>
            <a:endParaRPr lang="es-EC" sz="4000" dirty="0">
              <a:solidFill>
                <a:schemeClr val="accent2">
                  <a:lumMod val="75000"/>
                </a:schemeClr>
              </a:solidFill>
              <a:latin typeface="Modern Love Grunge" panose="04070805081005020601" pitchFamily="8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6F032-2A26-4A94-96BD-9838CF75F9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005" y="3621156"/>
            <a:ext cx="2746099" cy="274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6477E3-87B6-43F8-A1A3-18A79A19E3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194" y="3621156"/>
            <a:ext cx="476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08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Framework </a:t>
            </a:r>
            <a:r>
              <a:rPr lang="es-EC" sz="4400" b="0" dirty="0" err="1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primereact</a:t>
            </a:r>
            <a:endParaRPr lang="es-EC" sz="4400" b="0" dirty="0">
              <a:solidFill>
                <a:schemeClr val="accent6">
                  <a:lumMod val="75000"/>
                </a:schemeClr>
              </a:solidFill>
              <a:latin typeface="Modern Love Caps" panose="04070805081001020A01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1B15FC-D060-42FE-A5A1-0687DA8B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208" y="1015068"/>
            <a:ext cx="3837485" cy="12065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7333F1-17E6-4399-9A27-8A5F2218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0" y="2540888"/>
            <a:ext cx="111537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1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Diseño Página Principal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651A16-353D-48E3-BA88-C339A24DAFDC}"/>
              </a:ext>
            </a:extLst>
          </p:cNvPr>
          <p:cNvPicPr/>
          <p:nvPr/>
        </p:nvPicPr>
        <p:blipFill rotWithShape="1">
          <a:blip r:embed="rId2"/>
          <a:srcRect l="273"/>
          <a:stretch/>
        </p:blipFill>
        <p:spPr>
          <a:xfrm>
            <a:off x="655980" y="763275"/>
            <a:ext cx="10966177" cy="57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7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 err="1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Login</a:t>
            </a:r>
            <a:endParaRPr lang="es-EC" sz="4400" b="0" dirty="0">
              <a:solidFill>
                <a:schemeClr val="accent6">
                  <a:lumMod val="75000"/>
                </a:schemeClr>
              </a:solidFill>
              <a:latin typeface="Modern Love Caps" panose="04070805081001020A01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E212B9-2DB7-49B4-BF70-CB82C22751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0074" y="875055"/>
            <a:ext cx="10991851" cy="57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5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Registro Usuario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500DF81-1830-4C35-B506-E6D994E7B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403" y="914400"/>
            <a:ext cx="752536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0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Registro Servicio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278F92-B91A-4AC7-B264-3358FF1B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31" y="885825"/>
            <a:ext cx="7057837" cy="55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2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B89E3-C209-4D34-A39D-16EDFD6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71" y="190973"/>
            <a:ext cx="9961255" cy="824095"/>
          </a:xfrm>
        </p:spPr>
        <p:txBody>
          <a:bodyPr/>
          <a:lstStyle/>
          <a:p>
            <a:pPr algn="ctr"/>
            <a:r>
              <a:rPr lang="es-EC" sz="4400" b="0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Búsqueda Rápida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9FA116-4E02-4AB5-8E55-ADB955B4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59"/>
            <a:ext cx="12192000" cy="460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8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C1DCE278-1758-49F8-9CEB-321F7A64BF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54" y="4389057"/>
            <a:ext cx="6063575" cy="268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5">
            <a:extLst>
              <a:ext uri="{FF2B5EF4-FFF2-40B4-BE49-F238E27FC236}">
                <a16:creationId xmlns:a16="http://schemas.microsoft.com/office/drawing/2014/main" id="{228CFD8B-38B2-41F2-854B-D1A0247B36C2}"/>
              </a:ext>
            </a:extLst>
          </p:cNvPr>
          <p:cNvSpPr txBox="1">
            <a:spLocks/>
          </p:cNvSpPr>
          <p:nvPr/>
        </p:nvSpPr>
        <p:spPr>
          <a:xfrm>
            <a:off x="838200" y="1475429"/>
            <a:ext cx="10515600" cy="124831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/>
              <a:t>Diseñar una página web de búsqueda e inscripción que permita filtrar, a partir de una base de datos, aquellos servicios técnicos u otros que el usuario solicite según su  geolocalización.</a:t>
            </a:r>
          </a:p>
        </p:txBody>
      </p:sp>
      <p:pic>
        <p:nvPicPr>
          <p:cNvPr id="5" name="Imagen 4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020A9418-FEF4-4AD5-95A3-1348D8B74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68" y="2723745"/>
            <a:ext cx="5567464" cy="3778916"/>
          </a:xfrm>
          <a:prstGeom prst="rect">
            <a:avLst/>
          </a:prstGeom>
        </p:spPr>
      </p:pic>
      <p:pic>
        <p:nvPicPr>
          <p:cNvPr id="6" name="Imagen 5" descr="Imagen que contiene cuarto&#10;&#10;Descripción generada automáticamente">
            <a:extLst>
              <a:ext uri="{FF2B5EF4-FFF2-40B4-BE49-F238E27FC236}">
                <a16:creationId xmlns:a16="http://schemas.microsoft.com/office/drawing/2014/main" id="{B034BE1B-EA83-446C-82C7-52A2989F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3301359"/>
            <a:ext cx="1946343" cy="1946343"/>
          </a:xfrm>
          <a:prstGeom prst="rect">
            <a:avLst/>
          </a:prstGeom>
        </p:spPr>
      </p:pic>
      <p:pic>
        <p:nvPicPr>
          <p:cNvPr id="7" name="Imagen 6" descr="Imagen que contiene cuarto&#10;&#10;Descripción generada automáticamente">
            <a:extLst>
              <a:ext uri="{FF2B5EF4-FFF2-40B4-BE49-F238E27FC236}">
                <a16:creationId xmlns:a16="http://schemas.microsoft.com/office/drawing/2014/main" id="{8C96EB7C-2EEE-4530-AEA9-5CAD423FE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96" y="3274405"/>
            <a:ext cx="2000250" cy="200025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4CDF424-25A9-48D5-B7A7-B7E950B983C0}"/>
              </a:ext>
            </a:extLst>
          </p:cNvPr>
          <p:cNvSpPr txBox="1">
            <a:spLocks/>
          </p:cNvSpPr>
          <p:nvPr/>
        </p:nvSpPr>
        <p:spPr>
          <a:xfrm>
            <a:off x="1892161" y="-32442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dirty="0">
                <a:solidFill>
                  <a:schemeClr val="accent2">
                    <a:lumMod val="75000"/>
                  </a:schemeClr>
                </a:solidFill>
                <a:latin typeface="Modern Love Grunge" panose="04070805081005020601" pitchFamily="82" charset="0"/>
              </a:rPr>
              <a:t>Solución Propuesta</a:t>
            </a:r>
            <a:endParaRPr lang="es-EC" sz="4000" dirty="0">
              <a:solidFill>
                <a:schemeClr val="accent2">
                  <a:lumMod val="75000"/>
                </a:schemeClr>
              </a:solidFill>
              <a:latin typeface="Modern Love Grunge" panose="0407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68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4CDF424-25A9-48D5-B7A7-B7E950B983C0}"/>
              </a:ext>
            </a:extLst>
          </p:cNvPr>
          <p:cNvSpPr txBox="1">
            <a:spLocks/>
          </p:cNvSpPr>
          <p:nvPr/>
        </p:nvSpPr>
        <p:spPr>
          <a:xfrm>
            <a:off x="915768" y="97139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dirty="0">
                <a:solidFill>
                  <a:schemeClr val="accent2">
                    <a:lumMod val="75000"/>
                  </a:schemeClr>
                </a:solidFill>
                <a:latin typeface="Modern Love Grunge" panose="04070805081005020601" pitchFamily="82" charset="0"/>
              </a:rPr>
              <a:t>Recursos de Software</a:t>
            </a:r>
            <a:endParaRPr lang="es-EC" sz="4000" dirty="0">
              <a:solidFill>
                <a:schemeClr val="accent2">
                  <a:lumMod val="75000"/>
                </a:schemeClr>
              </a:solidFill>
              <a:latin typeface="Modern Love Grunge" panose="04070805081005020601" pitchFamily="8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088B42-B42B-44B0-A123-173D77E03DF6}"/>
              </a:ext>
            </a:extLst>
          </p:cNvPr>
          <p:cNvSpPr txBox="1"/>
          <p:nvPr/>
        </p:nvSpPr>
        <p:spPr>
          <a:xfrm>
            <a:off x="1412898" y="1722782"/>
            <a:ext cx="8886941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s-ES" sz="2800" b="1" dirty="0">
                <a:effectLst/>
                <a:latin typeface="+mj-lt"/>
                <a:ea typeface="Arial" panose="020B0604020202020204" pitchFamily="34" charset="0"/>
              </a:rPr>
              <a:t>MySQL</a:t>
            </a: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s-ES" sz="2800" b="1" dirty="0" err="1">
                <a:effectLst/>
                <a:latin typeface="+mj-lt"/>
                <a:ea typeface="Arial" panose="020B0604020202020204" pitchFamily="34" charset="0"/>
              </a:rPr>
              <a:t>VisualStudio</a:t>
            </a:r>
            <a:endParaRPr lang="es-ES" sz="2800" b="1" dirty="0">
              <a:effectLst/>
              <a:latin typeface="+mj-lt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s-ES" sz="2800" b="1" dirty="0">
                <a:effectLst/>
                <a:latin typeface="+mj-lt"/>
                <a:ea typeface="Arial" panose="020B0604020202020204" pitchFamily="34" charset="0"/>
              </a:rPr>
              <a:t>Framework </a:t>
            </a:r>
            <a:r>
              <a:rPr lang="es-ES" sz="2800" b="1" dirty="0" err="1">
                <a:effectLst/>
                <a:latin typeface="+mj-lt"/>
                <a:ea typeface="Arial" panose="020B0604020202020204" pitchFamily="34" charset="0"/>
              </a:rPr>
              <a:t>PrimeReact</a:t>
            </a:r>
            <a:endParaRPr lang="es-ES" sz="2800" b="1" dirty="0">
              <a:effectLst/>
              <a:latin typeface="+mj-lt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s-ES" sz="2800" b="1" dirty="0">
                <a:effectLst/>
                <a:latin typeface="+mj-lt"/>
                <a:ea typeface="Arial" panose="020B0604020202020204" pitchFamily="34" charset="0"/>
              </a:rPr>
              <a:t>API de </a:t>
            </a:r>
            <a:r>
              <a:rPr lang="es-ES" sz="2800" b="1" dirty="0" err="1">
                <a:effectLst/>
                <a:latin typeface="+mj-lt"/>
                <a:ea typeface="Arial" panose="020B0604020202020204" pitchFamily="34" charset="0"/>
              </a:rPr>
              <a:t>GoogleMaps</a:t>
            </a:r>
            <a:endParaRPr lang="es-EC" sz="2800" b="1" dirty="0">
              <a:effectLst/>
              <a:latin typeface="+mj-lt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s-ES" sz="2800" b="1" dirty="0" err="1">
                <a:effectLst/>
                <a:latin typeface="+mj-lt"/>
                <a:ea typeface="Arial" panose="020B0604020202020204" pitchFamily="34" charset="0"/>
              </a:rPr>
              <a:t>FrondEnd</a:t>
            </a:r>
            <a:r>
              <a:rPr lang="es-ES" sz="2800" b="1" dirty="0">
                <a:effectLst/>
                <a:latin typeface="+mj-lt"/>
                <a:ea typeface="Arial" panose="020B0604020202020204" pitchFamily="34" charset="0"/>
              </a:rPr>
              <a:t> (</a:t>
            </a:r>
            <a:r>
              <a:rPr lang="es-ES" sz="2800" b="1" dirty="0" err="1">
                <a:effectLst/>
                <a:latin typeface="+mj-lt"/>
                <a:ea typeface="Arial" panose="020B0604020202020204" pitchFamily="34" charset="0"/>
              </a:rPr>
              <a:t>React</a:t>
            </a:r>
            <a:r>
              <a:rPr lang="es-ES" sz="2800" b="1" dirty="0">
                <a:effectLst/>
                <a:latin typeface="+mj-lt"/>
                <a:ea typeface="Arial" panose="020B0604020202020204" pitchFamily="34" charset="0"/>
              </a:rPr>
              <a:t> - JavaScript)</a:t>
            </a:r>
            <a:endParaRPr lang="es-EC" sz="2800" b="1" dirty="0"/>
          </a:p>
        </p:txBody>
      </p:sp>
      <p:pic>
        <p:nvPicPr>
          <p:cNvPr id="3" name="Gráfico 8">
            <a:extLst>
              <a:ext uri="{FF2B5EF4-FFF2-40B4-BE49-F238E27FC236}">
                <a16:creationId xmlns:a16="http://schemas.microsoft.com/office/drawing/2014/main" id="{79DB34FC-8684-45CC-B630-4D24E504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777" y="481650"/>
            <a:ext cx="2671062" cy="1851580"/>
          </a:xfrm>
          <a:prstGeom prst="rect">
            <a:avLst/>
          </a:prstGeom>
        </p:spPr>
      </p:pic>
      <p:pic>
        <p:nvPicPr>
          <p:cNvPr id="13" name="Gráfico 14">
            <a:extLst>
              <a:ext uri="{FF2B5EF4-FFF2-40B4-BE49-F238E27FC236}">
                <a16:creationId xmlns:a16="http://schemas.microsoft.com/office/drawing/2014/main" id="{AFEA3590-3036-4758-8A34-4666BF017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5419" y="4634409"/>
            <a:ext cx="1881898" cy="1881898"/>
          </a:xfrm>
          <a:prstGeom prst="rect">
            <a:avLst/>
          </a:prstGeom>
        </p:spPr>
      </p:pic>
      <p:pic>
        <p:nvPicPr>
          <p:cNvPr id="16" name="Imagen 1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B014B9B1-565B-4A6D-9B43-FD5E617AD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07" y="2087293"/>
            <a:ext cx="6436030" cy="4770707"/>
          </a:xfrm>
          <a:prstGeom prst="rect">
            <a:avLst/>
          </a:prstGeom>
        </p:spPr>
      </p:pic>
      <p:pic>
        <p:nvPicPr>
          <p:cNvPr id="3074" name="Picture 2" descr="JavaScript og JQuery - online kursus i webprogrammering">
            <a:extLst>
              <a:ext uri="{FF2B5EF4-FFF2-40B4-BE49-F238E27FC236}">
                <a16:creationId xmlns:a16="http://schemas.microsoft.com/office/drawing/2014/main" id="{A4878843-22AC-4C95-9319-035202642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446" y="68680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212CA8-6754-4D55-AA5D-54514C584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87" y="4472646"/>
            <a:ext cx="2679622" cy="842501"/>
          </a:xfrm>
          <a:prstGeom prst="rect">
            <a:avLst/>
          </a:prstGeom>
        </p:spPr>
      </p:pic>
      <p:pic>
        <p:nvPicPr>
          <p:cNvPr id="4098" name="Picture 2" descr="Visualstudio Úvod GIF | Gfycat">
            <a:extLst>
              <a:ext uri="{FF2B5EF4-FFF2-40B4-BE49-F238E27FC236}">
                <a16:creationId xmlns:a16="http://schemas.microsoft.com/office/drawing/2014/main" id="{13818F5F-F00F-436A-9238-684F887892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859" y="5393650"/>
            <a:ext cx="2299560" cy="129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0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4CDF424-25A9-48D5-B7A7-B7E950B983C0}"/>
              </a:ext>
            </a:extLst>
          </p:cNvPr>
          <p:cNvSpPr txBox="1">
            <a:spLocks/>
          </p:cNvSpPr>
          <p:nvPr/>
        </p:nvSpPr>
        <p:spPr>
          <a:xfrm>
            <a:off x="1775761" y="4911751"/>
            <a:ext cx="8394306" cy="1396053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4200" dirty="0">
                <a:solidFill>
                  <a:schemeClr val="accent6">
                    <a:lumMod val="75000"/>
                  </a:schemeClr>
                </a:solidFill>
                <a:latin typeface="Modern Love" panose="04090805081005020601" pitchFamily="82" charset="0"/>
              </a:rPr>
              <a:t>Logo del Proyecto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2A0FA1-1304-4DF4-A17F-43C90732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984" y="550196"/>
            <a:ext cx="5844032" cy="384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6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760DCB-29B8-4870-82F6-C0D4055D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82" y="423514"/>
            <a:ext cx="10631836" cy="64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0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2004F-7193-46B1-A69A-DE0EDD3D4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FD96BD-3BE2-4289-B000-5327A851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335" y="2593246"/>
            <a:ext cx="7223726" cy="16715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7200" b="0" dirty="0">
                <a:solidFill>
                  <a:schemeClr val="bg1"/>
                </a:solidFill>
                <a:latin typeface="Modern Love Grunge" panose="04070805081005020601" pitchFamily="82" charset="0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082963-BFCB-4B88-A35D-65F4566FC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91" y="243037"/>
            <a:ext cx="2261351" cy="4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9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D1E5BB4-DD59-4739-A942-BA6DD99AB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-2090397" y="2761621"/>
            <a:ext cx="5587653" cy="1150200"/>
          </a:xfrm>
        </p:spPr>
        <p:txBody>
          <a:bodyPr>
            <a:noAutofit/>
          </a:bodyPr>
          <a:lstStyle/>
          <a:p>
            <a:pPr algn="ctr"/>
            <a:r>
              <a:rPr lang="es-EC" sz="4400" b="1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Diagrama </a:t>
            </a:r>
            <a:br>
              <a:rPr lang="es-EC" sz="4400" b="1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</a:br>
            <a:r>
              <a:rPr lang="es-EC" sz="4400" b="1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Entidad- Relación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FF175A8-3785-4907-B181-7562208C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4" y="1019232"/>
            <a:ext cx="9876303" cy="48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0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D1E5BB4-DD59-4739-A942-BA6DD99AB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-18450" y="2853899"/>
            <a:ext cx="5587653" cy="1150200"/>
          </a:xfrm>
        </p:spPr>
        <p:txBody>
          <a:bodyPr>
            <a:noAutofit/>
          </a:bodyPr>
          <a:lstStyle/>
          <a:p>
            <a:pPr algn="ctr"/>
            <a:r>
              <a:rPr lang="es-EC" sz="4400" b="1" dirty="0">
                <a:solidFill>
                  <a:schemeClr val="accent6">
                    <a:lumMod val="75000"/>
                  </a:schemeClr>
                </a:solidFill>
                <a:latin typeface="Modern Love Caps" panose="04070805081001020A01" pitchFamily="82" charset="0"/>
              </a:rPr>
              <a:t>Modelo Lógico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DD4C8-1422-40A1-ADA1-8118C299F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39" y="313981"/>
            <a:ext cx="7748931" cy="62300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D4D1600-6B63-42B0-A71A-54AA09398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762124"/>
            <a:ext cx="22002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2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LinesVTI">
  <a:themeElements>
    <a:clrScheme name="AnalogousFromRegularSeed_2SEEDS">
      <a:dk1>
        <a:srgbClr val="000000"/>
      </a:dk1>
      <a:lt1>
        <a:srgbClr val="FFFFFF"/>
      </a:lt1>
      <a:dk2>
        <a:srgbClr val="243641"/>
      </a:dk2>
      <a:lt2>
        <a:srgbClr val="E8E4E2"/>
      </a:lt2>
      <a:accent1>
        <a:srgbClr val="1D8BCF"/>
      </a:accent1>
      <a:accent2>
        <a:srgbClr val="26B5B0"/>
      </a:accent2>
      <a:accent3>
        <a:srgbClr val="2F53E1"/>
      </a:accent3>
      <a:accent4>
        <a:srgbClr val="CF1D31"/>
      </a:accent4>
      <a:accent5>
        <a:srgbClr val="E1662F"/>
      </a:accent5>
      <a:accent6>
        <a:srgbClr val="CA9A1C"/>
      </a:accent6>
      <a:hlink>
        <a:srgbClr val="BC6D3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C8CBE02BF410D449024895B145608E1" ma:contentTypeVersion="6" ma:contentTypeDescription="Crear nuevo documento." ma:contentTypeScope="" ma:versionID="993778f7981afd973968aac2a033816f">
  <xsd:schema xmlns:xsd="http://www.w3.org/2001/XMLSchema" xmlns:xs="http://www.w3.org/2001/XMLSchema" xmlns:p="http://schemas.microsoft.com/office/2006/metadata/properties" xmlns:ns2="464a6746-064b-4dcf-8da3-10f813592488" targetNamespace="http://schemas.microsoft.com/office/2006/metadata/properties" ma:root="true" ma:fieldsID="cae6e3c6ce006301c741ff49f4369a69" ns2:_="">
    <xsd:import namespace="464a6746-064b-4dcf-8da3-10f8135924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4a6746-064b-4dcf-8da3-10f813592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6E8D0F-F34D-4A08-B05D-67F72D5A76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A15935-FA7E-426B-B604-E606D51AA762}">
  <ds:schemaRefs>
    <ds:schemaRef ds:uri="464a6746-064b-4dcf-8da3-10f8135924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62A63E3-CA27-451D-9FDE-ACB8F6D7E02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204</Words>
  <Application>Microsoft Office PowerPoint</Application>
  <PresentationFormat>Panorámica</PresentationFormat>
  <Paragraphs>34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Meiryo</vt:lpstr>
      <vt:lpstr>Arial</vt:lpstr>
      <vt:lpstr>Corbel</vt:lpstr>
      <vt:lpstr>Modern Love</vt:lpstr>
      <vt:lpstr>Modern Love Caps</vt:lpstr>
      <vt:lpstr>Modern Love Grunge</vt:lpstr>
      <vt:lpstr>SketchLinesVTI</vt:lpstr>
      <vt:lpstr>Proyecto Final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Base de datos</vt:lpstr>
      <vt:lpstr>Presentación de PowerPoint</vt:lpstr>
      <vt:lpstr>Presentación de PowerPoint</vt:lpstr>
      <vt:lpstr>Creación del esquema</vt:lpstr>
      <vt:lpstr>Ingreso de datos al esquema</vt:lpstr>
      <vt:lpstr>XAMPP</vt:lpstr>
      <vt:lpstr>Uso de phpMyAdmin</vt:lpstr>
      <vt:lpstr>Docker + php</vt:lpstr>
      <vt:lpstr>Página Web</vt:lpstr>
      <vt:lpstr>Api Google Maps</vt:lpstr>
      <vt:lpstr>Api Google Maps</vt:lpstr>
      <vt:lpstr>Api Google Maps</vt:lpstr>
      <vt:lpstr>Api Google Maps</vt:lpstr>
      <vt:lpstr>Framework primereact</vt:lpstr>
      <vt:lpstr>Diseño Página Principal</vt:lpstr>
      <vt:lpstr>Login</vt:lpstr>
      <vt:lpstr>Registro Usuario </vt:lpstr>
      <vt:lpstr>Registro Servicio </vt:lpstr>
      <vt:lpstr>Búsqueda Rápida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</dc:title>
  <dc:creator>Marina Nicolle Toala Zurita</dc:creator>
  <cp:lastModifiedBy>Marina Nicolle Toala Zurita</cp:lastModifiedBy>
  <cp:revision>1</cp:revision>
  <dcterms:created xsi:type="dcterms:W3CDTF">2020-09-02T08:02:57Z</dcterms:created>
  <dcterms:modified xsi:type="dcterms:W3CDTF">2020-09-02T08:07:47Z</dcterms:modified>
</cp:coreProperties>
</file>